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69" r:id="rId4"/>
    <p:sldId id="270" r:id="rId5"/>
    <p:sldId id="274" r:id="rId6"/>
    <p:sldId id="271" r:id="rId7"/>
    <p:sldId id="27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A58"/>
    <a:srgbClr val="283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2" autoAdjust="0"/>
  </p:normalViewPr>
  <p:slideViewPr>
    <p:cSldViewPr snapToGrid="0">
      <p:cViewPr>
        <p:scale>
          <a:sx n="115" d="100"/>
          <a:sy n="115" d="100"/>
        </p:scale>
        <p:origin x="-396" y="-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Arkusz_programu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Stawka</a:t>
            </a:r>
            <a:r>
              <a:rPr lang="pl-PL" baseline="0" dirty="0" smtClean="0"/>
              <a:t> na PCKM</a:t>
            </a:r>
            <a:endParaRPr lang="pl-PL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Przewozy Regionalne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12.21</c:v>
                </c:pt>
                <c:pt idx="1">
                  <c:v>13.03</c:v>
                </c:pt>
                <c:pt idx="2">
                  <c:v>12.74</c:v>
                </c:pt>
                <c:pt idx="3">
                  <c:v>13.27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Koleje Wielkopolskie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13.66</c:v>
                </c:pt>
                <c:pt idx="1">
                  <c:v>14.24</c:v>
                </c:pt>
                <c:pt idx="2">
                  <c:v>11.88</c:v>
                </c:pt>
                <c:pt idx="3">
                  <c:v>12.22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239168"/>
        <c:axId val="133240704"/>
      </c:barChart>
      <c:catAx>
        <c:axId val="13323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3240704"/>
        <c:crosses val="autoZero"/>
        <c:auto val="1"/>
        <c:lblAlgn val="ctr"/>
        <c:lblOffset val="100"/>
        <c:noMultiLvlLbl val="0"/>
      </c:catAx>
      <c:valAx>
        <c:axId val="13324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323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Stawka</a:t>
            </a:r>
            <a:r>
              <a:rPr lang="pl-PL" baseline="0" dirty="0" smtClean="0"/>
              <a:t> na PCKM</a:t>
            </a:r>
            <a:endParaRPr lang="pl-PL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Przewozy Regionalne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Stawka na PCKM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13.37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Koleje Wielkopolskie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Stawka na PCKM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18.63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349760"/>
        <c:axId val="133351296"/>
      </c:barChart>
      <c:catAx>
        <c:axId val="13334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3351296"/>
        <c:crosses val="autoZero"/>
        <c:auto val="1"/>
        <c:lblAlgn val="ctr"/>
        <c:lblOffset val="100"/>
        <c:noMultiLvlLbl val="0"/>
      </c:catAx>
      <c:valAx>
        <c:axId val="13335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334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25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25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77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778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41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46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40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87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473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73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49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4E94-ABBF-4F3F-B74D-C4EDC5F7A1F3}" type="datetimeFigureOut">
              <a:rPr lang="pl-PL" smtClean="0"/>
              <a:t>2018-09-23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AB13C-2F1B-4A6E-AA41-32E4A66DA2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588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/>
              <a:t>Briefing prasowy</a:t>
            </a:r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73723" y="2707246"/>
            <a:ext cx="104663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600" dirty="0" smtClean="0">
                <a:latin typeface="Franklin Gothic Demi Cond" panose="020B0706030402020204" pitchFamily="34" charset="0"/>
              </a:rPr>
              <a:t>(Drogie) Koleje Wielkopolskie</a:t>
            </a:r>
            <a:endParaRPr lang="pl-PL" sz="6600" dirty="0"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8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Dopłata do jednego przejechanego kilometra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1604951731"/>
              </p:ext>
            </p:extLst>
          </p:nvPr>
        </p:nvGraphicFramePr>
        <p:xfrm>
          <a:off x="2524369" y="1429687"/>
          <a:ext cx="7534031" cy="440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70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Dopłata do jednego przejechanego kilometra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650954"/>
              </p:ext>
            </p:extLst>
          </p:nvPr>
        </p:nvGraphicFramePr>
        <p:xfrm>
          <a:off x="1626091" y="1903084"/>
          <a:ext cx="9332642" cy="3138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3399"/>
                <a:gridCol w="1919015"/>
                <a:gridCol w="2050228"/>
              </a:tblGrid>
              <a:tr h="784712">
                <a:tc>
                  <a:txBody>
                    <a:bodyPr/>
                    <a:lstStyle/>
                    <a:p>
                      <a:pPr algn="ctr" fontAlgn="b"/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Woj. Dolnośląskie</a:t>
                      </a:r>
                      <a:endParaRPr lang="pl-PL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Woj. Wielkopolskie</a:t>
                      </a:r>
                      <a:endParaRPr lang="pl-PL" sz="2000" dirty="0"/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 smtClean="0">
                          <a:effectLst/>
                        </a:rPr>
                        <a:t>Nakłady</a:t>
                      </a:r>
                      <a:r>
                        <a:rPr lang="pl-PL" sz="2000" u="none" strike="noStrike" baseline="0" dirty="0" smtClean="0">
                          <a:effectLst/>
                        </a:rPr>
                        <a:t> na p</a:t>
                      </a:r>
                      <a:r>
                        <a:rPr lang="pl-PL" sz="2000" u="none" strike="noStrike" dirty="0" smtClean="0">
                          <a:effectLst/>
                        </a:rPr>
                        <a:t>race eksploatacyjne w 2016/2017 łącznie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 smtClean="0">
                          <a:effectLst/>
                        </a:rPr>
                        <a:t>11,4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 smtClean="0">
                          <a:effectLst/>
                        </a:rPr>
                        <a:t>11,4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 smtClean="0">
                          <a:effectLst/>
                        </a:rPr>
                        <a:t>Rekompensata dla spółek w 2016/2017 łącznie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</a:t>
                      </a:r>
                      <a:r>
                        <a:rPr lang="pl-PL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smtClean="0">
                          <a:effectLst/>
                        </a:rPr>
                        <a:t>147,2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>
                          <a:effectLst/>
                        </a:rPr>
                        <a:t>Stawka na PCKM 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 smtClean="0">
                          <a:effectLst/>
                        </a:rPr>
                        <a:t>11,77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 smtClean="0">
                          <a:effectLst/>
                        </a:rPr>
                        <a:t>12,91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77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Dopłata do jednego przejechanego kilometra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56195"/>
              </p:ext>
            </p:extLst>
          </p:nvPr>
        </p:nvGraphicFramePr>
        <p:xfrm>
          <a:off x="1458262" y="1756410"/>
          <a:ext cx="9605978" cy="3898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20484"/>
                <a:gridCol w="1975219"/>
                <a:gridCol w="2110275"/>
              </a:tblGrid>
              <a:tr h="52632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 smtClean="0">
                          <a:effectLst/>
                        </a:rPr>
                        <a:t>Podsumowanie</a:t>
                      </a:r>
                      <a:r>
                        <a:rPr lang="pl-PL" sz="2000" u="none" strike="noStrike" baseline="0" dirty="0" smtClean="0">
                          <a:effectLst/>
                        </a:rPr>
                        <a:t> lat </a:t>
                      </a:r>
                      <a:r>
                        <a:rPr lang="pl-PL" sz="2000" u="none" strike="noStrike" dirty="0" smtClean="0">
                          <a:effectLst/>
                        </a:rPr>
                        <a:t>2014 – 2017                                   PR                      KW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63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Praca eksploatacyjna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24 562 950,99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17 297 414,03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63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</a:rPr>
                        <a:t>Rekompensata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315 202 506,69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222 808 328,89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789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 smtClean="0">
                          <a:effectLst/>
                        </a:rPr>
                        <a:t>Nie ujęte </a:t>
                      </a:r>
                      <a:r>
                        <a:rPr lang="pl-PL" sz="2000" u="none" strike="noStrike" dirty="0">
                          <a:effectLst/>
                        </a:rPr>
                        <a:t>w rekompensacie wydatki na </a:t>
                      </a:r>
                      <a:r>
                        <a:rPr lang="pl-PL" sz="2000" u="none" strike="noStrike" dirty="0" smtClean="0">
                          <a:effectLst/>
                        </a:rPr>
                        <a:t>przeglądy P4</a:t>
                      </a:r>
                      <a:r>
                        <a:rPr lang="pl-PL" sz="2000" u="none" strike="noStrike" baseline="0" dirty="0" smtClean="0">
                          <a:effectLst/>
                        </a:rPr>
                        <a:t> i P5</a:t>
                      </a:r>
                      <a:r>
                        <a:rPr lang="pl-PL" sz="2000" u="none" strike="noStrike" dirty="0" smtClean="0">
                          <a:effectLst/>
                        </a:rPr>
                        <a:t> </a:t>
                      </a:r>
                      <a:r>
                        <a:rPr lang="pl-PL" sz="2000" u="none" strike="noStrike" dirty="0">
                          <a:effectLst/>
                        </a:rPr>
                        <a:t>ponoszone przez </a:t>
                      </a:r>
                      <a:r>
                        <a:rPr lang="pl-PL" sz="2000" u="none" strike="noStrike" dirty="0" smtClean="0">
                          <a:effectLst/>
                        </a:rPr>
                        <a:t>Samorząd Województwa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+13 </a:t>
                      </a:r>
                      <a:r>
                        <a:rPr lang="pl-PL" sz="20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089 000,00</a:t>
                      </a:r>
                      <a:endParaRPr lang="pl-PL" sz="2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+99 </a:t>
                      </a:r>
                      <a:r>
                        <a:rPr lang="pl-PL" sz="20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477 000,00</a:t>
                      </a:r>
                      <a:endParaRPr lang="pl-PL" sz="2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63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1" u="none" strike="noStrike" dirty="0">
                          <a:effectLst/>
                        </a:rPr>
                        <a:t>Stawka na PCKM </a:t>
                      </a:r>
                      <a:endParaRPr lang="pl-P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1" u="none" strike="noStrike" dirty="0" smtClean="0">
                          <a:effectLst/>
                        </a:rPr>
                        <a:t>13,37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1" u="sng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18,63</a:t>
                      </a:r>
                    </a:p>
                    <a:p>
                      <a:pPr algn="ctr" fontAlgn="ctr"/>
                      <a:r>
                        <a:rPr lang="pl-PL" sz="24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(więcej</a:t>
                      </a:r>
                      <a:r>
                        <a:rPr lang="pl-PL" sz="2400" b="1" i="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 5,26)</a:t>
                      </a:r>
                      <a:endParaRPr lang="pl-PL" sz="2400" b="1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44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Dopłata do jednego przejechanego kilometra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3056011830"/>
              </p:ext>
            </p:extLst>
          </p:nvPr>
        </p:nvGraphicFramePr>
        <p:xfrm>
          <a:off x="2524369" y="1429687"/>
          <a:ext cx="7534031" cy="440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03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Modernizacje będą trwały w kolejnych latach…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6966"/>
              </p:ext>
            </p:extLst>
          </p:nvPr>
        </p:nvGraphicFramePr>
        <p:xfrm>
          <a:off x="4009256" y="1434905"/>
          <a:ext cx="5317624" cy="430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812"/>
                <a:gridCol w="2658812"/>
              </a:tblGrid>
              <a:tr h="614959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WIELOLETNIA</a:t>
                      </a:r>
                      <a:r>
                        <a:rPr lang="pl-PL" sz="2000" baseline="0" dirty="0" smtClean="0"/>
                        <a:t> PROGNOZA FINANSOWA</a:t>
                      </a:r>
                      <a:endParaRPr lang="pl-PL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2018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77</a:t>
                      </a:r>
                      <a:r>
                        <a:rPr lang="pl-PL" sz="2400" baseline="0" dirty="0" smtClean="0"/>
                        <a:t> </a:t>
                      </a:r>
                      <a:r>
                        <a:rPr lang="pl-PL" sz="2400" dirty="0" smtClean="0"/>
                        <a:t>932 558 PLN</a:t>
                      </a:r>
                      <a:endParaRPr lang="pl-PL" sz="2400" dirty="0"/>
                    </a:p>
                  </a:txBody>
                  <a:tcPr anchor="ctr"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2019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29</a:t>
                      </a:r>
                      <a:r>
                        <a:rPr lang="pl-PL" sz="2400" baseline="0" dirty="0" smtClean="0"/>
                        <a:t> 150 000 PLN</a:t>
                      </a:r>
                      <a:endParaRPr lang="pl-PL" sz="2400" dirty="0"/>
                    </a:p>
                  </a:txBody>
                  <a:tcPr anchor="ctr"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2020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23</a:t>
                      </a:r>
                      <a:r>
                        <a:rPr lang="pl-PL" sz="2400" baseline="0" dirty="0" smtClean="0"/>
                        <a:t> 400 000 PLN</a:t>
                      </a:r>
                      <a:endParaRPr lang="pl-PL" sz="2400" dirty="0"/>
                    </a:p>
                  </a:txBody>
                  <a:tcPr anchor="ctr"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2021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20 700 000 PLN</a:t>
                      </a:r>
                      <a:endParaRPr lang="pl-PL" sz="2400" dirty="0"/>
                    </a:p>
                  </a:txBody>
                  <a:tcPr anchor="ctr"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2022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25 500 000 PLN</a:t>
                      </a:r>
                      <a:endParaRPr lang="pl-PL" sz="2400" dirty="0"/>
                    </a:p>
                  </a:txBody>
                  <a:tcPr anchor="ctr"/>
                </a:tc>
              </a:tr>
              <a:tr h="614959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2023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31 000</a:t>
                      </a:r>
                      <a:r>
                        <a:rPr lang="pl-PL" sz="2400" baseline="0" dirty="0" smtClean="0"/>
                        <a:t> 000 PLN</a:t>
                      </a:r>
                      <a:endParaRPr lang="pl-PL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2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ównoległobok 4"/>
          <p:cNvSpPr/>
          <p:nvPr/>
        </p:nvSpPr>
        <p:spPr>
          <a:xfrm>
            <a:off x="1869742" y="109182"/>
            <a:ext cx="11027391" cy="1064525"/>
          </a:xfrm>
          <a:prstGeom prst="parallelogram">
            <a:avLst/>
          </a:prstGeom>
          <a:solidFill>
            <a:srgbClr val="283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700" b="1" dirty="0" smtClean="0"/>
              <a:t>Dolny Śląsk a Wielkopolska</a:t>
            </a:r>
            <a:endParaRPr lang="pl-PL" sz="2700" b="1" dirty="0"/>
          </a:p>
        </p:txBody>
      </p:sp>
      <p:sp>
        <p:nvSpPr>
          <p:cNvPr id="7" name="Równoległobok 6"/>
          <p:cNvSpPr/>
          <p:nvPr/>
        </p:nvSpPr>
        <p:spPr>
          <a:xfrm>
            <a:off x="-3150359" y="6119446"/>
            <a:ext cx="11027391" cy="501992"/>
          </a:xfrm>
          <a:prstGeom prst="parallelogram">
            <a:avLst/>
          </a:prstGeom>
          <a:solidFill>
            <a:srgbClr val="E8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41514" y="6139609"/>
            <a:ext cx="54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Poznań, </a:t>
            </a:r>
            <a:r>
              <a:rPr lang="pl-PL" sz="2400" b="1" dirty="0" smtClean="0">
                <a:solidFill>
                  <a:schemeClr val="bg1"/>
                </a:solidFill>
              </a:rPr>
              <a:t>25 </a:t>
            </a:r>
            <a:r>
              <a:rPr lang="pl-PL" sz="2400" b="1" dirty="0">
                <a:solidFill>
                  <a:schemeClr val="bg1"/>
                </a:solidFill>
              </a:rPr>
              <a:t>czerwca 2018 r.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77733"/>
              </p:ext>
            </p:extLst>
          </p:nvPr>
        </p:nvGraphicFramePr>
        <p:xfrm>
          <a:off x="1555752" y="1869250"/>
          <a:ext cx="9332642" cy="3582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3399"/>
                <a:gridCol w="1919015"/>
                <a:gridCol w="2050228"/>
              </a:tblGrid>
              <a:tr h="784712">
                <a:tc>
                  <a:txBody>
                    <a:bodyPr/>
                    <a:lstStyle/>
                    <a:p>
                      <a:pPr algn="ctr" fontAlgn="b"/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pl-PL" sz="2000" b="0" dirty="0" smtClean="0"/>
                        <a:t>Woj. Dolnośląskie</a:t>
                      </a:r>
                      <a:endParaRPr lang="pl-PL" sz="2000" b="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pl-PL" sz="2000" b="0" dirty="0" smtClean="0"/>
                        <a:t>Woj. Wielkopolskie</a:t>
                      </a:r>
                      <a:endParaRPr lang="pl-PL" sz="2000" b="0" dirty="0"/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Nakłady na prace eksploatacyjne</a:t>
                      </a:r>
                      <a:r>
                        <a:rPr lang="pl-PL" sz="2000" b="0" u="none" strike="noStrike" baseline="0" dirty="0" smtClean="0">
                          <a:effectLst/>
                        </a:rPr>
                        <a:t> w 2016/2017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11,4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11,4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Nakłady</a:t>
                      </a:r>
                      <a:r>
                        <a:rPr lang="pl-PL" sz="2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na rekompensaty dla spółek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134,2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147,2 mln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47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Dodatkowe nakłady na przeglądy P4</a:t>
                      </a:r>
                      <a:r>
                        <a:rPr lang="pl-PL" sz="2000" b="0" u="none" strike="noStrike" baseline="0" dirty="0" smtClean="0">
                          <a:effectLst/>
                        </a:rPr>
                        <a:t> i P5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TAK</a:t>
                      </a:r>
                    </a:p>
                    <a:p>
                      <a:pPr algn="ctr" fontAlgn="ctr"/>
                      <a:r>
                        <a:rPr lang="pl-PL" sz="2000" b="0" u="none" strike="noStrike" dirty="0" smtClean="0">
                          <a:effectLst/>
                        </a:rPr>
                        <a:t>(112,5</a:t>
                      </a:r>
                      <a:r>
                        <a:rPr lang="pl-PL" sz="2000" b="0" u="none" strike="noStrike" baseline="0" dirty="0" smtClean="0">
                          <a:effectLst/>
                        </a:rPr>
                        <a:t> mln</a:t>
                      </a:r>
                    </a:p>
                    <a:p>
                      <a:pPr algn="ctr" fontAlgn="ctr"/>
                      <a:r>
                        <a:rPr lang="pl-PL" sz="2000" b="0" u="none" strike="noStrike" baseline="0" dirty="0" smtClean="0">
                          <a:effectLst/>
                        </a:rPr>
                        <a:t>w latach 2014-2017)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036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253</Words>
  <Application>Microsoft Office PowerPoint</Application>
  <PresentationFormat>Niestandardowy</PresentationFormat>
  <Paragraphs>68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Pracownik2</dc:creator>
  <cp:lastModifiedBy>ASD</cp:lastModifiedBy>
  <cp:revision>34</cp:revision>
  <dcterms:created xsi:type="dcterms:W3CDTF">2018-05-30T12:36:27Z</dcterms:created>
  <dcterms:modified xsi:type="dcterms:W3CDTF">2018-09-23T13:54:54Z</dcterms:modified>
</cp:coreProperties>
</file>